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6" r:id="rId2"/>
    <p:sldId id="261" r:id="rId3"/>
    <p:sldId id="293" r:id="rId4"/>
    <p:sldId id="266" r:id="rId5"/>
    <p:sldId id="286" r:id="rId6"/>
    <p:sldId id="285" r:id="rId7"/>
    <p:sldId id="287" r:id="rId8"/>
    <p:sldId id="274" r:id="rId9"/>
    <p:sldId id="290" r:id="rId10"/>
    <p:sldId id="275" r:id="rId11"/>
    <p:sldId id="267" r:id="rId12"/>
    <p:sldId id="278" r:id="rId13"/>
    <p:sldId id="279" r:id="rId14"/>
    <p:sldId id="277" r:id="rId15"/>
    <p:sldId id="280" r:id="rId16"/>
    <p:sldId id="268" r:id="rId17"/>
    <p:sldId id="269" r:id="rId18"/>
    <p:sldId id="288" r:id="rId19"/>
    <p:sldId id="289" r:id="rId20"/>
    <p:sldId id="270" r:id="rId21"/>
    <p:sldId id="271" r:id="rId22"/>
    <p:sldId id="276" r:id="rId23"/>
    <p:sldId id="281" r:id="rId24"/>
    <p:sldId id="291" r:id="rId25"/>
    <p:sldId id="284" r:id="rId26"/>
    <p:sldId id="282" r:id="rId27"/>
    <p:sldId id="283" r:id="rId28"/>
    <p:sldId id="272" r:id="rId29"/>
    <p:sldId id="273" r:id="rId30"/>
    <p:sldId id="292" r:id="rId31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FFFF"/>
    <a:srgbClr val="FFFF00"/>
    <a:srgbClr val="FF9933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62BB82C-3EB2-D171-4F5E-3755E984CA9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9E8AD7D-BD89-E562-8F53-2079C9E796D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F7699D8-21CE-5ED2-BF35-9C3D3B94D8A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59F20589-B581-A876-9368-0E9BFC6834A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6176BF0-68F9-4CEE-BBB0-F59A6BAEF5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59D9AF-4226-5CED-0BF3-591E51E10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4B3E84-D34E-826A-BFE4-5A55B6BFC8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14299F-E4E4-4409-EE14-790F67D789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FED80-E14B-48B1-B49A-EFF6694839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49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54123E-041E-B28C-FF4C-4DD67A3F96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3ADCCA-60E4-866A-F772-75D340E28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4E0D0D-4792-8ABB-4D40-84C63D40BC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4CD07-A908-4EDF-B9E0-DE12103BFB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23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BDA008-49C2-6B63-F701-CAA0AA358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FED497-1971-BC18-FD48-ADDED5822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7D7CA6-F567-3C7E-D933-266B77249D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EA4AD-D7FC-4217-8E47-35F8CA098A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939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FBE985-4365-754B-BCCA-60F3CDE0F0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BE5A0B-52BC-E0AF-824C-C45BDEBBB7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197B4-BCEE-AEAA-4F05-4A2C02DA41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BB869-A2C0-4B8E-9C15-17D15B142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14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3B8FEE-2700-FA30-476D-74C4B05D6E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335F07-D23D-69E1-D1C8-AE73005C48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DAD299-7FA5-94E3-5595-59EDD70222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27533-C2B4-44AF-B7AC-994EAFB0D5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22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8376E1-4659-DDE4-2635-99C6762609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76CC8B-0448-0005-DF1B-93AE4B6DAC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3B5DBA-CE88-FD63-B597-019856519F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ED369-54F9-4A5B-B78A-11BD5408C5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87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CCCCF2-017E-E676-A3BA-1CB10BE042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664DB1-30CD-516E-5906-7B0AADFC71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E82A05-84F5-1CD3-9E1F-778ABE7B9D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2AC26-3499-4930-A775-B2A28316F2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444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7998068-135D-363C-5789-E107C9D99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F76633-F6F3-FC6A-A117-7F9CFF268A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C923B2-81D4-B5DD-270A-E6068EDF07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58E1B-27AD-4EC4-B44B-6A4ED8DBEE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04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8EECB7-D93A-0538-A29E-57D42CD10E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D19E6C-46D7-428A-166D-2C35E0174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BAAE9D-DD1F-1CEA-F09A-F793D224A6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B56-1AA2-4D74-97FE-B78A56C46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90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397DFB4-DE75-6343-8317-03A94C9A5A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58967A-B273-B305-2591-01E0243B5E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F8147D-B72C-73CB-62EE-6C6BE0489C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99C1A-F4B4-4265-978B-9EE69FBBE7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19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84DB8F-5FA5-3DC6-EFE0-C6103A8E95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818FA1-9115-16CA-88B3-C843975B4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3ED0B-1BD1-229B-DA1B-04E9DB1CC7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6F7CA-5B91-4BB7-B39D-DEF2F091BB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67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CF0067-79DF-7FAB-3CC5-89401BD7AC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5B203-0878-E566-464E-7C85F36B7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4D4EBB-E3E9-D698-F306-4507117539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F2C09-3CC3-4BF7-9C56-FAF87FBB49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50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3D7702B-4B17-4F5A-AEB4-73A6F2EC5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D18EDC-C6D4-9B11-D171-7063C88E5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E3020E0-708F-A856-FA33-771A87499E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7BE5B6B-7A26-168F-80B5-AB612BA4E6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66A7653-BDEE-A9A5-38EC-E0C7166BF3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87D5A92-EE8A-481F-A45E-87D8778D4F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tudyjams.scholastic.com/studyjams/jams/science/weather-and-climate/tides.htm" TargetMode="External"/><Relationship Id="rId2" Type="http://schemas.openxmlformats.org/officeDocument/2006/relationships/hyperlink" Target="http://www.youtube.com/watch?v=l37ofe9haM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66FF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7" descr="MPj04003760000[1]">
            <a:extLst>
              <a:ext uri="{FF2B5EF4-FFF2-40B4-BE49-F238E27FC236}">
                <a16:creationId xmlns:a16="http://schemas.microsoft.com/office/drawing/2014/main" id="{62E5AB87-93F9-455D-2A8B-7F3B66E4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93988"/>
            <a:ext cx="5791200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D2632873-34B6-70E1-3710-824691549E0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Tides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How many high/low tides?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048000" cy="4525963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 High Tides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 Low Tides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Every 24 hours and 50 minutes</a:t>
            </a:r>
          </a:p>
        </p:txBody>
      </p:sp>
      <p:pic>
        <p:nvPicPr>
          <p:cNvPr id="3" name="Shape 70">
            <a:extLst>
              <a:ext uri="{FF2B5EF4-FFF2-40B4-BE49-F238E27FC236}">
                <a16:creationId xmlns:a16="http://schemas.microsoft.com/office/drawing/2014/main" id="{5FC87AE0-F762-516F-FF4B-9191FAF9B38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91000" y="1574816"/>
            <a:ext cx="4953000" cy="5283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127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What creates a tide?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Tides are caused by the interactions of the Earth, Moon, and Sun.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Gravity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major force responsible for creating tides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Inertia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acts to counterbalance gravity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Bulges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Created by Gravity and Inertia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FF0B9F-BC93-F358-BAB3-0F984D67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177960"/>
            <a:ext cx="2426418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82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Law of Gravity and Factors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9688" marR="0" lvl="0" indent="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All objects attract or pull on each other with an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 Bold" panose="020B0704020202020204" pitchFamily="34" charset="0"/>
              </a:rPr>
              <a:t>invisible force without contact</a:t>
            </a:r>
          </a:p>
          <a:p>
            <a:pPr marL="39688" marR="0" lvl="0" indent="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altLang="en-US" dirty="0">
              <a:solidFill>
                <a:srgbClr val="0066FF"/>
              </a:solidFill>
              <a:latin typeface="Arial" panose="020B0604020202020204" pitchFamily="34" charset="0"/>
              <a:ea typeface="ヒラギノ角ゴ ProN W3"/>
              <a:cs typeface="Arial" panose="020B0604020202020204" pitchFamily="34" charset="0"/>
              <a:sym typeface="Arial Bold" panose="020B0704020202020204" pitchFamily="34" charset="0"/>
            </a:endParaRPr>
          </a:p>
          <a:p>
            <a:pPr marL="39688" marR="0" lvl="0" indent="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 The pull of gravity (attraction) depends on these 2 factors:</a:t>
            </a:r>
          </a:p>
          <a:p>
            <a:pPr marL="439738" lvl="1" indent="0"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None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Mass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 – More mass the more attraction</a:t>
            </a:r>
          </a:p>
          <a:p>
            <a:pPr marL="39688" marR="0" lvl="0" indent="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    - 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Distance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 – More distance less attraction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Arial" panose="020B0604020202020204" pitchFamily="34" charset="0"/>
              <a:ea typeface="ヒラギノ角ゴ ProN W3"/>
              <a:cs typeface="Arial" panose="020B0604020202020204" pitchFamily="34" charset="0"/>
              <a:sym typeface="Arial Bold" panose="020B07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0572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Math equation for Newton’s Gravity Law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9688" marR="0" lvl="0" indent="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 All objects attract or pull on each other with an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 Bold" panose="020B0704020202020204" pitchFamily="34" charset="0"/>
              </a:rPr>
              <a:t>invisible force without contact</a:t>
            </a:r>
          </a:p>
          <a:p>
            <a:pPr marL="39688" marR="0" lvl="0" indent="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altLang="en-US" sz="2800" dirty="0">
              <a:solidFill>
                <a:srgbClr val="0066FF"/>
              </a:solidFill>
              <a:latin typeface="Arial" panose="020B0604020202020204" pitchFamily="34" charset="0"/>
              <a:ea typeface="ヒラギノ角ゴ ProN W3"/>
              <a:cs typeface="Arial" panose="020B0604020202020204" pitchFamily="34" charset="0"/>
              <a:sym typeface="Arial Bold" panose="020B0704020202020204" pitchFamily="34" charset="0"/>
            </a:endParaRPr>
          </a:p>
          <a:p>
            <a:pPr marL="39688" marR="0" lvl="0" indent="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66414E-DABA-E612-DF25-82A4DC978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19400"/>
            <a:ext cx="5562600" cy="29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87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Gravitational forces between 2 objects creates tides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41B1E66-6627-D30A-31B3-F73A3190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1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786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Moon bigger role on our tides than the sun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moon has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greater gravitational pull than the  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  sun on our tides because a lot closer.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- sun is 10 million x more massive than the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	  moon but is 390 times farther away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pic>
        <p:nvPicPr>
          <p:cNvPr id="2" name="Picture 4" descr="E:\OCEAN\CHAP09\FIGURES\FG09_008.JPG">
            <a:extLst>
              <a:ext uri="{FF2B5EF4-FFF2-40B4-BE49-F238E27FC236}">
                <a16:creationId xmlns:a16="http://schemas.microsoft.com/office/drawing/2014/main" id="{4D507A2B-C18B-3141-2862-4A4955E0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124200"/>
            <a:ext cx="8382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7119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Gravity and Inertia = Bulge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571643" cy="4525963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 SIDE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Side of Earth facing the moon gravitational attraction is strongest (E and M)  because closer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Inertia tries to keep the water in place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Water - Pulled toward Moon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Result: Bulge due to gravity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E1A13-DF38-1E2F-3C8C-9FFFCC1B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843" y="2755921"/>
            <a:ext cx="411515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9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Gravity and Inertia = Bulge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 SIDE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Opposite side of the Near Side of Earth where the gravitational attraction of the moon is less because it is farther away.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Inertia counteracts the gravitational force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Water- moves away from the Earth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Result: Bulge - Inertia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REST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gravity and inertia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= balanced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0C2ED-8E82-8084-5ACC-5C4708BFB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1" y="4266975"/>
            <a:ext cx="4419600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47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Tidal Bulge – High Tide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places where there are tidal bulges, high tides are occurring.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610581-DF2F-449F-0F7C-4450DBF3E4A5}"/>
              </a:ext>
            </a:extLst>
          </p:cNvPr>
          <p:cNvGrpSpPr/>
          <p:nvPr/>
        </p:nvGrpSpPr>
        <p:grpSpPr>
          <a:xfrm>
            <a:off x="1371600" y="3124200"/>
            <a:ext cx="6400800" cy="3416300"/>
            <a:chOff x="3429000" y="3962400"/>
            <a:chExt cx="5715000" cy="2730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5E864D-13E2-E874-147F-F95B7385A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0" y="3962400"/>
              <a:ext cx="5715000" cy="2730500"/>
            </a:xfrm>
            <a:prstGeom prst="rect">
              <a:avLst/>
            </a:prstGeom>
          </p:spPr>
        </p:pic>
        <p:sp>
          <p:nvSpPr>
            <p:cNvPr id="9" name="Round Single Corner Rectangle 5">
              <a:extLst>
                <a:ext uri="{FF2B5EF4-FFF2-40B4-BE49-F238E27FC236}">
                  <a16:creationId xmlns:a16="http://schemas.microsoft.com/office/drawing/2014/main" id="{64DAB139-2147-490A-8FF5-E33676106E64}"/>
                </a:ext>
              </a:extLst>
            </p:cNvPr>
            <p:cNvSpPr/>
            <p:nvPr/>
          </p:nvSpPr>
          <p:spPr>
            <a:xfrm>
              <a:off x="3429000" y="3962400"/>
              <a:ext cx="1905000" cy="381000"/>
            </a:xfrm>
            <a:prstGeom prst="round1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E8716BB2-E5D4-C7A2-3C8A-4E2C704ECD52}"/>
              </a:ext>
            </a:extLst>
          </p:cNvPr>
          <p:cNvSpPr/>
          <p:nvPr/>
        </p:nvSpPr>
        <p:spPr>
          <a:xfrm>
            <a:off x="4495800" y="3429000"/>
            <a:ext cx="1143000" cy="2971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7150" dist="38100" dir="5400000" algn="ctr" rotWithShape="0">
              <a:srgbClr val="0F6FC6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Round Single Corner Rectangle 15">
            <a:extLst>
              <a:ext uri="{FF2B5EF4-FFF2-40B4-BE49-F238E27FC236}">
                <a16:creationId xmlns:a16="http://schemas.microsoft.com/office/drawing/2014/main" id="{80ACB4F1-EB83-DA8B-49B8-AD86416EB5F4}"/>
              </a:ext>
            </a:extLst>
          </p:cNvPr>
          <p:cNvSpPr/>
          <p:nvPr/>
        </p:nvSpPr>
        <p:spPr>
          <a:xfrm>
            <a:off x="1447800" y="3180907"/>
            <a:ext cx="2133600" cy="476693"/>
          </a:xfrm>
          <a:prstGeom prst="round1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ound Single Corner Rectangle 16">
            <a:extLst>
              <a:ext uri="{FF2B5EF4-FFF2-40B4-BE49-F238E27FC236}">
                <a16:creationId xmlns:a16="http://schemas.microsoft.com/office/drawing/2014/main" id="{EFC1458D-3739-3350-238C-0E63A433C983}"/>
              </a:ext>
            </a:extLst>
          </p:cNvPr>
          <p:cNvSpPr/>
          <p:nvPr/>
        </p:nvSpPr>
        <p:spPr>
          <a:xfrm rot="2949219">
            <a:off x="1459632" y="3700690"/>
            <a:ext cx="533400" cy="476693"/>
          </a:xfrm>
          <a:prstGeom prst="round1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73907F-FBE4-3E82-5CB2-99C310EC5388}"/>
              </a:ext>
            </a:extLst>
          </p:cNvPr>
          <p:cNvSpPr/>
          <p:nvPr/>
        </p:nvSpPr>
        <p:spPr>
          <a:xfrm>
            <a:off x="1600200" y="3505200"/>
            <a:ext cx="1143000" cy="2971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7150" dist="38100" dir="5400000" algn="ctr" rotWithShape="0">
              <a:srgbClr val="0F6FC6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8543DC16-2E77-A522-2B38-0AC638DAF759}"/>
              </a:ext>
            </a:extLst>
          </p:cNvPr>
          <p:cNvSpPr/>
          <p:nvPr/>
        </p:nvSpPr>
        <p:spPr>
          <a:xfrm>
            <a:off x="4572000" y="4648200"/>
            <a:ext cx="990600" cy="838200"/>
          </a:xfrm>
          <a:prstGeom prst="roundRect">
            <a:avLst/>
          </a:prstGeom>
          <a:solidFill>
            <a:srgbClr val="DE96C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29B563-0E45-9456-2137-4D0BC1459735}"/>
              </a:ext>
            </a:extLst>
          </p:cNvPr>
          <p:cNvSpPr txBox="1"/>
          <p:nvPr/>
        </p:nvSpPr>
        <p:spPr>
          <a:xfrm>
            <a:off x="457200" y="4495800"/>
            <a:ext cx="2394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onstantia"/>
              </a:rPr>
              <a:t>High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onstantia"/>
              </a:rPr>
              <a:t>Tide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36E6FA-FA6A-F85F-6D90-E07DFB947585}"/>
              </a:ext>
            </a:extLst>
          </p:cNvPr>
          <p:cNvSpPr txBox="1"/>
          <p:nvPr/>
        </p:nvSpPr>
        <p:spPr>
          <a:xfrm>
            <a:off x="5715000" y="3505200"/>
            <a:ext cx="2394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onstantia"/>
              </a:rPr>
              <a:t>High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onstantia"/>
              </a:rPr>
              <a:t>Tide</a:t>
            </a:r>
          </a:p>
        </p:txBody>
      </p:sp>
    </p:spTree>
    <p:extLst>
      <p:ext uri="{BB962C8B-B14F-4D97-AF65-F5344CB8AC3E}">
        <p14:creationId xmlns:p14="http://schemas.microsoft.com/office/powerpoint/2010/main" val="413298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Tidal Bulge – Low Tide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places </a:t>
            </a:r>
            <a:r>
              <a:rPr kumimoji="0" lang="en-US" alt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between</a:t>
            </a:r>
            <a:r>
              <a:rPr kumimoji="0" lang="en-US" alt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bulges, </a:t>
            </a:r>
            <a:r>
              <a:rPr lang="en-US" altLang="en-US" b="1" u="sng" dirty="0">
                <a:solidFill>
                  <a:srgbClr val="000000"/>
                </a:solidFill>
                <a:latin typeface="Arial"/>
              </a:rPr>
              <a:t>low</a:t>
            </a:r>
            <a:r>
              <a:rPr kumimoji="0" lang="en-US" alt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tides </a:t>
            </a:r>
            <a:r>
              <a:rPr kumimoji="0" lang="en-US" alt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 occurring.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2" name="Round Single Corner Rectangle 16">
            <a:extLst>
              <a:ext uri="{FF2B5EF4-FFF2-40B4-BE49-F238E27FC236}">
                <a16:creationId xmlns:a16="http://schemas.microsoft.com/office/drawing/2014/main" id="{EFC1458D-3739-3350-238C-0E63A433C983}"/>
              </a:ext>
            </a:extLst>
          </p:cNvPr>
          <p:cNvSpPr/>
          <p:nvPr/>
        </p:nvSpPr>
        <p:spPr>
          <a:xfrm rot="2949219">
            <a:off x="1459632" y="3700690"/>
            <a:ext cx="533400" cy="476693"/>
          </a:xfrm>
          <a:prstGeom prst="round1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5631C1-65B5-98EC-FF2D-1A3754763625}"/>
              </a:ext>
            </a:extLst>
          </p:cNvPr>
          <p:cNvGrpSpPr/>
          <p:nvPr/>
        </p:nvGrpSpPr>
        <p:grpSpPr>
          <a:xfrm>
            <a:off x="1600200" y="2819400"/>
            <a:ext cx="5943600" cy="3810000"/>
            <a:chOff x="3429000" y="3962400"/>
            <a:chExt cx="5715000" cy="2730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5D5289-CC1B-86D4-A186-D5ED23E0D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144"/>
            <a:stretch/>
          </p:blipFill>
          <p:spPr>
            <a:xfrm>
              <a:off x="3429000" y="4348585"/>
              <a:ext cx="5715000" cy="2344315"/>
            </a:xfrm>
            <a:prstGeom prst="rect">
              <a:avLst/>
            </a:prstGeom>
          </p:spPr>
        </p:pic>
        <p:sp>
          <p:nvSpPr>
            <p:cNvPr id="4" name="Round Single Corner Rectangle 5">
              <a:extLst>
                <a:ext uri="{FF2B5EF4-FFF2-40B4-BE49-F238E27FC236}">
                  <a16:creationId xmlns:a16="http://schemas.microsoft.com/office/drawing/2014/main" id="{09BC541E-9D55-D107-1211-50430ABBB739}"/>
                </a:ext>
              </a:extLst>
            </p:cNvPr>
            <p:cNvSpPr/>
            <p:nvPr/>
          </p:nvSpPr>
          <p:spPr>
            <a:xfrm>
              <a:off x="3429000" y="3962400"/>
              <a:ext cx="1905000" cy="381000"/>
            </a:xfrm>
            <a:prstGeom prst="round1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6" name="Round Single Corner Rectangle 6">
              <a:extLst>
                <a:ext uri="{FF2B5EF4-FFF2-40B4-BE49-F238E27FC236}">
                  <a16:creationId xmlns:a16="http://schemas.microsoft.com/office/drawing/2014/main" id="{6A2345F6-BB45-79AF-6DA9-38FEF1A56C1B}"/>
                </a:ext>
              </a:extLst>
            </p:cNvPr>
            <p:cNvSpPr/>
            <p:nvPr/>
          </p:nvSpPr>
          <p:spPr>
            <a:xfrm>
              <a:off x="3581400" y="4114800"/>
              <a:ext cx="304800" cy="762000"/>
            </a:xfrm>
            <a:prstGeom prst="round1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FA68A27-989B-75EB-E504-BEF88C080A93}"/>
              </a:ext>
            </a:extLst>
          </p:cNvPr>
          <p:cNvSpPr/>
          <p:nvPr/>
        </p:nvSpPr>
        <p:spPr>
          <a:xfrm>
            <a:off x="2743200" y="3352800"/>
            <a:ext cx="1752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1A268C6-F23A-B4D8-833B-B271F5E55A75}"/>
              </a:ext>
            </a:extLst>
          </p:cNvPr>
          <p:cNvSpPr/>
          <p:nvPr/>
        </p:nvSpPr>
        <p:spPr>
          <a:xfrm>
            <a:off x="2819400" y="5943600"/>
            <a:ext cx="1752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E84CF8-4741-7C37-2073-366A7F2BD0EA}"/>
              </a:ext>
            </a:extLst>
          </p:cNvPr>
          <p:cNvSpPr txBox="1"/>
          <p:nvPr/>
        </p:nvSpPr>
        <p:spPr>
          <a:xfrm>
            <a:off x="6858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onstantia"/>
              </a:rPr>
              <a:t>LOW TIDE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52B0A-B481-479B-12EA-47A82D86F6E6}"/>
              </a:ext>
            </a:extLst>
          </p:cNvPr>
          <p:cNvSpPr txBox="1"/>
          <p:nvPr/>
        </p:nvSpPr>
        <p:spPr>
          <a:xfrm>
            <a:off x="4724400" y="61722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onstantia"/>
              </a:rPr>
              <a:t>LOW TIDE </a:t>
            </a:r>
          </a:p>
        </p:txBody>
      </p:sp>
    </p:spTree>
    <p:extLst>
      <p:ext uri="{BB962C8B-B14F-4D97-AF65-F5344CB8AC3E}">
        <p14:creationId xmlns:p14="http://schemas.microsoft.com/office/powerpoint/2010/main" val="2690086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Lesson Objectives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I can explain what causes/creates tides.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I can explain the reason why we have spring and neap tides.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I can explain why the moon affects our tides more than the sun.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Neap Tides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Occur: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Gravitational forces are perpendicular to each other (S and M to E)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1</a:t>
            </a:r>
            <a:r>
              <a:rPr kumimoji="0" lang="en-US" alt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Quarter Moon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3</a:t>
            </a:r>
            <a:r>
              <a:rPr kumimoji="0" lang="en-US" alt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rd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Quarter Moon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Contribution: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Moon: gravitational forces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Sun: gravitational forces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Type: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Weak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Moderate Tidal Range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E8300-70FC-7C85-53F3-50B8E07ED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331" y="3276600"/>
            <a:ext cx="35664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8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Spring Tides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Occur: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Earth, the Sun, and the Moon are in a line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Full Moon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New Moon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Contribution: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Moon: gravitational forces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Sun: gravitational forces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Type: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Strong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Large Tidal range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1925C-0DB8-00FF-A058-C15845447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861961"/>
            <a:ext cx="3737172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53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Animation Spring and Neap Tides</a:t>
            </a:r>
          </a:p>
        </p:txBody>
      </p:sp>
      <p:pic>
        <p:nvPicPr>
          <p:cNvPr id="2" name="Shape 83" descr="neap_tide.gif">
            <a:extLst>
              <a:ext uri="{FF2B5EF4-FFF2-40B4-BE49-F238E27FC236}">
                <a16:creationId xmlns:a16="http://schemas.microsoft.com/office/drawing/2014/main" id="{90415EE7-EB7B-B5B1-CA3B-FAB104BC0F90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6800" y="1516221"/>
            <a:ext cx="7180335" cy="5265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877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Earth-Moon-Sun positions for Spring and Neap Tides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Picture 2" descr="D:\CH09\FG09_09ab.JPG">
            <a:extLst>
              <a:ext uri="{FF2B5EF4-FFF2-40B4-BE49-F238E27FC236}">
                <a16:creationId xmlns:a16="http://schemas.microsoft.com/office/drawing/2014/main" id="{02BEDDDC-F385-3FCB-ED8C-838413B38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8850"/>
            <a:ext cx="5976938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324F4645-5F19-B136-AD6C-E6C271ECA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362200"/>
            <a:ext cx="3200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Spring Tide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Highest high tide and lowest low tide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72BD43-292B-EA9D-1B27-387BEDB30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648200"/>
            <a:ext cx="30480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Neap Tide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Moderate tidal range</a:t>
            </a:r>
          </a:p>
        </p:txBody>
      </p:sp>
    </p:spTree>
    <p:extLst>
      <p:ext uri="{BB962C8B-B14F-4D97-AF65-F5344CB8AC3E}">
        <p14:creationId xmlns:p14="http://schemas.microsoft.com/office/powerpoint/2010/main" val="2025638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Monthly Tide Cycle</a:t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</a:b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(29 ½ days)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Changes in the positions of Earth, the Moon, and Sun affect the height of tides during a month.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E451C-A99D-CB2A-65F1-DF358F2F0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971800"/>
            <a:ext cx="513594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76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Monthly Tidal Cycle</a:t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</a:b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(29 ½ days)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About every 7 days, Earth alternates between: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Spring tide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Alignment of Earth-Moon-Sun system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Large tidal range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Neap tide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Earth-Moon-Sun system at right angles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Small tidal range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68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Tidal Ranges/Current Movement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24F4645-5F19-B136-AD6C-E6C271ECA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362200"/>
            <a:ext cx="32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ow tide</a:t>
            </a:r>
          </a:p>
        </p:txBody>
      </p:sp>
      <p:pic>
        <p:nvPicPr>
          <p:cNvPr id="4" name="Picture 1029" descr="Image of tidal current movement.">
            <a:extLst>
              <a:ext uri="{FF2B5EF4-FFF2-40B4-BE49-F238E27FC236}">
                <a16:creationId xmlns:a16="http://schemas.microsoft.com/office/drawing/2014/main" id="{9E942EAC-5716-7DC8-B2C6-A35A4DDEF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944812"/>
            <a:ext cx="4876800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27" descr="Image of tidal ranges.">
            <a:extLst>
              <a:ext uri="{FF2B5EF4-FFF2-40B4-BE49-F238E27FC236}">
                <a16:creationId xmlns:a16="http://schemas.microsoft.com/office/drawing/2014/main" id="{70EA5622-42CA-9088-52E2-9A45BCEF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981200"/>
            <a:ext cx="34417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2968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Graph showing tides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24F4645-5F19-B136-AD6C-E6C271ECA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362200"/>
            <a:ext cx="32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ow tide</a:t>
            </a:r>
          </a:p>
        </p:txBody>
      </p:sp>
      <p:pic>
        <p:nvPicPr>
          <p:cNvPr id="2" name="Picture 2" descr="C:\WINDOWS\Desktop\tidediu2.jpg">
            <a:extLst>
              <a:ext uri="{FF2B5EF4-FFF2-40B4-BE49-F238E27FC236}">
                <a16:creationId xmlns:a16="http://schemas.microsoft.com/office/drawing/2014/main" id="{E4517845-3C6A-A9D0-101E-2F269C2C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2900"/>
            <a:ext cx="91440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3862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Video Clips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http://www.youtube.com/watch?v=l37ofe9haMU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alibri"/>
                <a:ea typeface="+mj-ea"/>
                <a:cs typeface="+mj-cs"/>
                <a:hlinkClick r:id="rId3"/>
              </a:rPr>
              <a:t>Study Jams Video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Picture 1" descr="Screen Shot 2012-01-02 at 11.00.31 AM.png">
            <a:hlinkClick r:id="rId3"/>
            <a:extLst>
              <a:ext uri="{FF2B5EF4-FFF2-40B4-BE49-F238E27FC236}">
                <a16:creationId xmlns:a16="http://schemas.microsoft.com/office/drawing/2014/main" id="{E7576190-6791-62CC-FC7B-5FCEF5863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3091" r="12333" b="18792"/>
          <a:stretch/>
        </p:blipFill>
        <p:spPr>
          <a:xfrm>
            <a:off x="838200" y="3258970"/>
            <a:ext cx="6248400" cy="35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6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Big Ideas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The moon has more of a role on our tides than the sun since it is much closer. 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sz="2800" b="1" u="sng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800" b="1" u="sng" dirty="0">
                <a:solidFill>
                  <a:srgbClr val="000000"/>
                </a:solidFill>
                <a:latin typeface="Arial"/>
              </a:rPr>
              <a:t>Spring Tides 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are when Earth, Moon, and Sun are aligned.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 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- Occur during new and full moon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  - Greatest difference between high and low tide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  - Strong Tides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637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Song about Tides</a:t>
            </a:r>
          </a:p>
        </p:txBody>
      </p:sp>
      <p:pic>
        <p:nvPicPr>
          <p:cNvPr id="2" name="Mr. Parr spring_and_neap_tides_song to What Makes You Beautiful by One Direction">
            <a:hlinkClick r:id="" action="ppaction://media"/>
            <a:extLst>
              <a:ext uri="{FF2B5EF4-FFF2-40B4-BE49-F238E27FC236}">
                <a16:creationId xmlns:a16="http://schemas.microsoft.com/office/drawing/2014/main" id="{8BFD1270-2DE7-9528-34C4-D7E3956386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07802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Big Ideas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4071" y="1600200"/>
            <a:ext cx="8229600" cy="4525963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800" b="1" u="sng" dirty="0">
                <a:solidFill>
                  <a:srgbClr val="000000"/>
                </a:solidFill>
                <a:latin typeface="Arial"/>
              </a:rPr>
              <a:t>Neap Tides 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are when the Moon and Sun pull at right angles to each other.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 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- Occur during 1st and 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altLang="en-US" sz="2800" baseline="30000" dirty="0">
                <a:solidFill>
                  <a:srgbClr val="000000"/>
                </a:solidFill>
                <a:latin typeface="Arial"/>
              </a:rPr>
              <a:t>rd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quarter moon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  - Least difference between high and low tide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  - Weak Tides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altLang="en-US" sz="2800" dirty="0">
              <a:solidFill>
                <a:srgbClr val="000000"/>
              </a:solidFill>
              <a:latin typeface="Arial"/>
            </a:endParaRPr>
          </a:p>
          <a:p>
            <a:pPr marL="39688" marR="0" lvl="0" indent="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The pull of gravity (attraction) depends on these 2 factors: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  - 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Mass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– The more mass the more gravity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  - 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Distance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– The less distance the more gravity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MPj04230510000[1]">
            <a:extLst>
              <a:ext uri="{FF2B5EF4-FFF2-40B4-BE49-F238E27FC236}">
                <a16:creationId xmlns:a16="http://schemas.microsoft.com/office/drawing/2014/main" id="{043F9A9C-9CB6-97FD-7D09-F32BBB6B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Tides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Tides are the daily rise and fall of Earth’s waters on it’s coastline.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Tides occur in all bodies of water, but they are most noticeable in the ocean and large lakes.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800" b="1" u="sng" dirty="0">
                <a:solidFill>
                  <a:srgbClr val="000000"/>
                </a:solidFill>
                <a:latin typeface="Arial"/>
              </a:rPr>
              <a:t>Tidal Range 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is the difference between high and low tide.</a:t>
            </a:r>
            <a:endParaRPr kumimoji="0" lang="en-US" altLang="en-US" sz="280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328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MPj04230510000[1]">
            <a:extLst>
              <a:ext uri="{FF2B5EF4-FFF2-40B4-BE49-F238E27FC236}">
                <a16:creationId xmlns:a16="http://schemas.microsoft.com/office/drawing/2014/main" id="{043F9A9C-9CB6-97FD-7D09-F32BBB6B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What are tides?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Tides- 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very long-period waves that move through the oceans in response to the gravitational forces exerted by the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moon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Originate in the oceans and progress toward the coastlines.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High Tide- rise (crest)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Low Tide – fall (trough)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High Tide – Low Tide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		= Tidal Range.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340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High Tides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tides are when the water reaches it’s </a:t>
            </a:r>
            <a:r>
              <a:rPr kumimoji="0" lang="en-US" alt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highest</a:t>
            </a:r>
            <a:r>
              <a:rPr kumimoji="0" lang="en-US" altLang="en-US" sz="36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point.</a:t>
            </a:r>
            <a:endParaRPr lang="en-US" alt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9B19C-8547-EAF8-CB65-24B9A5C9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43" y="2971800"/>
            <a:ext cx="6583208" cy="37995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055781-7F77-B7BE-5616-65988EFC2DA5}"/>
              </a:ext>
            </a:extLst>
          </p:cNvPr>
          <p:cNvSpPr/>
          <p:nvPr/>
        </p:nvSpPr>
        <p:spPr>
          <a:xfrm>
            <a:off x="1219200" y="2729345"/>
            <a:ext cx="3413516" cy="414498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7150" dist="38100" dir="5400000" algn="ctr" rotWithShape="0">
              <a:srgbClr val="0F6FC6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34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Low Tides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tides are when the water reaches it’s </a:t>
            </a:r>
            <a:r>
              <a:rPr kumimoji="0" lang="en-US" alt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Lowest</a:t>
            </a:r>
            <a:r>
              <a:rPr kumimoji="0" lang="en-US" altLang="en-US" sz="36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point.</a:t>
            </a:r>
            <a:endParaRPr lang="en-US" alt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9B19C-8547-EAF8-CB65-24B9A5C9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43" y="2971800"/>
            <a:ext cx="6583208" cy="37995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055781-7F77-B7BE-5616-65988EFC2DA5}"/>
              </a:ext>
            </a:extLst>
          </p:cNvPr>
          <p:cNvSpPr/>
          <p:nvPr/>
        </p:nvSpPr>
        <p:spPr>
          <a:xfrm>
            <a:off x="4511284" y="2729345"/>
            <a:ext cx="3413516" cy="414498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7150" dist="38100" dir="5400000" algn="ctr" rotWithShape="0">
              <a:srgbClr val="0F6FC6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71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Tidal currents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dirty="0"/>
              <a:t>Tidal Current consists of: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Flood current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– Tide coming in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Ebb current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– Tide going out </a:t>
            </a:r>
          </a:p>
        </p:txBody>
      </p:sp>
      <p:pic>
        <p:nvPicPr>
          <p:cNvPr id="2" name="Shape 63">
            <a:extLst>
              <a:ext uri="{FF2B5EF4-FFF2-40B4-BE49-F238E27FC236}">
                <a16:creationId xmlns:a16="http://schemas.microsoft.com/office/drawing/2014/main" id="{69CFBB5C-FB64-3B2B-1B96-91D9E47CC05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01463" y="3276600"/>
            <a:ext cx="5141074" cy="3578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872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50000">
              <a:schemeClr val="bg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E8698C-BF07-AE02-D83F-E66394262E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CC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/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FFFF"/>
                </a:solidFill>
              </a:rPr>
              <a:t>Daily Tide Cycle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7904AED-020D-C1B1-3803-5F588851DF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seashores have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4 tides every day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2 High tides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2 low tides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 change from low to high tide or vice versa takes about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 hours and 12 minutes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Tidal movements can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  be tracked.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D7ABF9-0D6B-61DD-4A1C-68A6B51EC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272247"/>
            <a:ext cx="4191000" cy="35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4782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890</Words>
  <Application>Microsoft Office PowerPoint</Application>
  <PresentationFormat>On-screen Show (4:3)</PresentationFormat>
  <Paragraphs>156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Constantia</vt:lpstr>
      <vt:lpstr>Default Design</vt:lpstr>
      <vt:lpstr>PowerPoint Presentation</vt:lpstr>
      <vt:lpstr>Lesson Objectives</vt:lpstr>
      <vt:lpstr>Song about Tides</vt:lpstr>
      <vt:lpstr>Tides</vt:lpstr>
      <vt:lpstr>What are tides?</vt:lpstr>
      <vt:lpstr>High Tides</vt:lpstr>
      <vt:lpstr>Low Tides</vt:lpstr>
      <vt:lpstr>Tidal currents</vt:lpstr>
      <vt:lpstr>Daily Tide Cycle</vt:lpstr>
      <vt:lpstr>How many high/low tides?</vt:lpstr>
      <vt:lpstr>What creates a tide?</vt:lpstr>
      <vt:lpstr>Law of Gravity and Factors</vt:lpstr>
      <vt:lpstr>Math equation for Newton’s Gravity Law</vt:lpstr>
      <vt:lpstr>Gravitational forces between 2 objects creates tides</vt:lpstr>
      <vt:lpstr>Moon bigger role on our tides than the sun</vt:lpstr>
      <vt:lpstr>Gravity and Inertia = Bulge</vt:lpstr>
      <vt:lpstr>Gravity and Inertia = Bulge</vt:lpstr>
      <vt:lpstr>Tidal Bulge – High Tide</vt:lpstr>
      <vt:lpstr>Tidal Bulge – Low Tide</vt:lpstr>
      <vt:lpstr>Neap Tides</vt:lpstr>
      <vt:lpstr>Spring Tides</vt:lpstr>
      <vt:lpstr>Animation Spring and Neap Tides</vt:lpstr>
      <vt:lpstr>Earth-Moon-Sun positions for Spring and Neap Tides</vt:lpstr>
      <vt:lpstr>Monthly Tide Cycle (29 ½ days)</vt:lpstr>
      <vt:lpstr>Monthly Tidal Cycle (29 ½ days)</vt:lpstr>
      <vt:lpstr>Tidal Ranges/Current Movement</vt:lpstr>
      <vt:lpstr>Graph showing tides</vt:lpstr>
      <vt:lpstr>Video Clips</vt:lpstr>
      <vt:lpstr>Big Ideas</vt:lpstr>
      <vt:lpstr>Big Ideas</vt:lpstr>
    </vt:vector>
  </TitlesOfParts>
  <Company>Westerville City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GoldenW</dc:creator>
  <cp:lastModifiedBy>Berger, Jerry</cp:lastModifiedBy>
  <cp:revision>72</cp:revision>
  <dcterms:created xsi:type="dcterms:W3CDTF">2009-01-13T13:36:46Z</dcterms:created>
  <dcterms:modified xsi:type="dcterms:W3CDTF">2023-02-02T19:54:19Z</dcterms:modified>
</cp:coreProperties>
</file>